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83" r:id="rId2"/>
    <p:sldId id="397" r:id="rId3"/>
    <p:sldId id="401" r:id="rId4"/>
    <p:sldId id="400" r:id="rId5"/>
    <p:sldId id="402" r:id="rId6"/>
    <p:sldId id="399" r:id="rId7"/>
    <p:sldId id="490" r:id="rId8"/>
    <p:sldId id="495" r:id="rId9"/>
    <p:sldId id="49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7CCCD-F0BA-4423-8767-ACEDCD9DAE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0B52F5-D254-4630-A0B1-BDB762FEC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2B5C4D-32A2-4350-B642-999957D61F00}"/>
              </a:ext>
            </a:extLst>
          </p:cNvPr>
          <p:cNvSpPr>
            <a:spLocks noGrp="1"/>
          </p:cNvSpPr>
          <p:nvPr>
            <p:ph type="dt" sz="half" idx="10"/>
          </p:nvPr>
        </p:nvSpPr>
        <p:spPr/>
        <p:txBody>
          <a:bodyPr/>
          <a:lstStyle/>
          <a:p>
            <a:fld id="{F7B0EFB6-37ED-4A23-BFBA-6DE4F768513C}" type="datetimeFigureOut">
              <a:rPr lang="en-US" smtClean="0"/>
              <a:t>10/25/2018</a:t>
            </a:fld>
            <a:endParaRPr lang="en-US"/>
          </a:p>
        </p:txBody>
      </p:sp>
      <p:sp>
        <p:nvSpPr>
          <p:cNvPr id="5" name="Footer Placeholder 4">
            <a:extLst>
              <a:ext uri="{FF2B5EF4-FFF2-40B4-BE49-F238E27FC236}">
                <a16:creationId xmlns:a16="http://schemas.microsoft.com/office/drawing/2014/main" id="{7ECE3F9E-C522-45FA-B16C-030F33D71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639974-0BE5-4FA9-B223-344628F82F22}"/>
              </a:ext>
            </a:extLst>
          </p:cNvPr>
          <p:cNvSpPr>
            <a:spLocks noGrp="1"/>
          </p:cNvSpPr>
          <p:nvPr>
            <p:ph type="sldNum" sz="quarter" idx="12"/>
          </p:nvPr>
        </p:nvSpPr>
        <p:spPr/>
        <p:txBody>
          <a:bodyPr/>
          <a:lstStyle/>
          <a:p>
            <a:fld id="{2666D2EC-057C-4119-9134-C05B9C89189C}" type="slidenum">
              <a:rPr lang="en-US" smtClean="0"/>
              <a:t>‹#›</a:t>
            </a:fld>
            <a:endParaRPr lang="en-US"/>
          </a:p>
        </p:txBody>
      </p:sp>
    </p:spTree>
    <p:extLst>
      <p:ext uri="{BB962C8B-B14F-4D97-AF65-F5344CB8AC3E}">
        <p14:creationId xmlns:p14="http://schemas.microsoft.com/office/powerpoint/2010/main" val="65515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FF7B-9BC1-424D-A5E9-AC3292C453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88274E-287D-4CA6-8E7F-6D6D015DF3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C315FA-9F1A-4827-9277-8C3D399F9294}"/>
              </a:ext>
            </a:extLst>
          </p:cNvPr>
          <p:cNvSpPr>
            <a:spLocks noGrp="1"/>
          </p:cNvSpPr>
          <p:nvPr>
            <p:ph type="dt" sz="half" idx="10"/>
          </p:nvPr>
        </p:nvSpPr>
        <p:spPr/>
        <p:txBody>
          <a:bodyPr/>
          <a:lstStyle/>
          <a:p>
            <a:fld id="{F7B0EFB6-37ED-4A23-BFBA-6DE4F768513C}" type="datetimeFigureOut">
              <a:rPr lang="en-US" smtClean="0"/>
              <a:t>10/25/2018</a:t>
            </a:fld>
            <a:endParaRPr lang="en-US"/>
          </a:p>
        </p:txBody>
      </p:sp>
      <p:sp>
        <p:nvSpPr>
          <p:cNvPr id="5" name="Footer Placeholder 4">
            <a:extLst>
              <a:ext uri="{FF2B5EF4-FFF2-40B4-BE49-F238E27FC236}">
                <a16:creationId xmlns:a16="http://schemas.microsoft.com/office/drawing/2014/main" id="{62206816-8546-4E71-A1E3-4C3AAB38C4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31015-E0C9-423A-AE6C-30255356FE39}"/>
              </a:ext>
            </a:extLst>
          </p:cNvPr>
          <p:cNvSpPr>
            <a:spLocks noGrp="1"/>
          </p:cNvSpPr>
          <p:nvPr>
            <p:ph type="sldNum" sz="quarter" idx="12"/>
          </p:nvPr>
        </p:nvSpPr>
        <p:spPr/>
        <p:txBody>
          <a:bodyPr/>
          <a:lstStyle/>
          <a:p>
            <a:fld id="{2666D2EC-057C-4119-9134-C05B9C89189C}" type="slidenum">
              <a:rPr lang="en-US" smtClean="0"/>
              <a:t>‹#›</a:t>
            </a:fld>
            <a:endParaRPr lang="en-US"/>
          </a:p>
        </p:txBody>
      </p:sp>
    </p:spTree>
    <p:extLst>
      <p:ext uri="{BB962C8B-B14F-4D97-AF65-F5344CB8AC3E}">
        <p14:creationId xmlns:p14="http://schemas.microsoft.com/office/powerpoint/2010/main" val="522428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99CA58-648B-440C-8D9A-22BF6941E6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416FB7-90F8-47BD-A8B3-4F7D2F119B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B8609-FD3B-4E7B-BFFD-C45130E8E063}"/>
              </a:ext>
            </a:extLst>
          </p:cNvPr>
          <p:cNvSpPr>
            <a:spLocks noGrp="1"/>
          </p:cNvSpPr>
          <p:nvPr>
            <p:ph type="dt" sz="half" idx="10"/>
          </p:nvPr>
        </p:nvSpPr>
        <p:spPr/>
        <p:txBody>
          <a:bodyPr/>
          <a:lstStyle/>
          <a:p>
            <a:fld id="{F7B0EFB6-37ED-4A23-BFBA-6DE4F768513C}" type="datetimeFigureOut">
              <a:rPr lang="en-US" smtClean="0"/>
              <a:t>10/25/2018</a:t>
            </a:fld>
            <a:endParaRPr lang="en-US"/>
          </a:p>
        </p:txBody>
      </p:sp>
      <p:sp>
        <p:nvSpPr>
          <p:cNvPr id="5" name="Footer Placeholder 4">
            <a:extLst>
              <a:ext uri="{FF2B5EF4-FFF2-40B4-BE49-F238E27FC236}">
                <a16:creationId xmlns:a16="http://schemas.microsoft.com/office/drawing/2014/main" id="{E464ACF8-A3B1-46E4-8896-0800535D1D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0DBD9-6406-433F-A4C5-22FA9CEE1573}"/>
              </a:ext>
            </a:extLst>
          </p:cNvPr>
          <p:cNvSpPr>
            <a:spLocks noGrp="1"/>
          </p:cNvSpPr>
          <p:nvPr>
            <p:ph type="sldNum" sz="quarter" idx="12"/>
          </p:nvPr>
        </p:nvSpPr>
        <p:spPr/>
        <p:txBody>
          <a:bodyPr/>
          <a:lstStyle/>
          <a:p>
            <a:fld id="{2666D2EC-057C-4119-9134-C05B9C89189C}" type="slidenum">
              <a:rPr lang="en-US" smtClean="0"/>
              <a:t>‹#›</a:t>
            </a:fld>
            <a:endParaRPr lang="en-US"/>
          </a:p>
        </p:txBody>
      </p:sp>
    </p:spTree>
    <p:extLst>
      <p:ext uri="{BB962C8B-B14F-4D97-AF65-F5344CB8AC3E}">
        <p14:creationId xmlns:p14="http://schemas.microsoft.com/office/powerpoint/2010/main" val="3089910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1F0C-0FD0-4F36-A7A6-9C84A48BD3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324B6-588F-4BE4-A4EA-8DDC0B81529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732528-7715-488E-A777-6B95EC623EDD}"/>
              </a:ext>
            </a:extLst>
          </p:cNvPr>
          <p:cNvSpPr>
            <a:spLocks noGrp="1"/>
          </p:cNvSpPr>
          <p:nvPr>
            <p:ph type="dt" sz="half" idx="10"/>
          </p:nvPr>
        </p:nvSpPr>
        <p:spPr/>
        <p:txBody>
          <a:bodyPr/>
          <a:lstStyle/>
          <a:p>
            <a:fld id="{F7B0EFB6-37ED-4A23-BFBA-6DE4F768513C}" type="datetimeFigureOut">
              <a:rPr lang="en-US" smtClean="0"/>
              <a:t>10/25/2018</a:t>
            </a:fld>
            <a:endParaRPr lang="en-US"/>
          </a:p>
        </p:txBody>
      </p:sp>
      <p:sp>
        <p:nvSpPr>
          <p:cNvPr id="5" name="Footer Placeholder 4">
            <a:extLst>
              <a:ext uri="{FF2B5EF4-FFF2-40B4-BE49-F238E27FC236}">
                <a16:creationId xmlns:a16="http://schemas.microsoft.com/office/drawing/2014/main" id="{3A425542-60F4-4C06-88D1-A83E715692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04A62-C768-4556-A113-26C4E8C258BC}"/>
              </a:ext>
            </a:extLst>
          </p:cNvPr>
          <p:cNvSpPr>
            <a:spLocks noGrp="1"/>
          </p:cNvSpPr>
          <p:nvPr>
            <p:ph type="sldNum" sz="quarter" idx="12"/>
          </p:nvPr>
        </p:nvSpPr>
        <p:spPr/>
        <p:txBody>
          <a:bodyPr/>
          <a:lstStyle/>
          <a:p>
            <a:fld id="{2666D2EC-057C-4119-9134-C05B9C89189C}" type="slidenum">
              <a:rPr lang="en-US" smtClean="0"/>
              <a:t>‹#›</a:t>
            </a:fld>
            <a:endParaRPr lang="en-US"/>
          </a:p>
        </p:txBody>
      </p:sp>
    </p:spTree>
    <p:extLst>
      <p:ext uri="{BB962C8B-B14F-4D97-AF65-F5344CB8AC3E}">
        <p14:creationId xmlns:p14="http://schemas.microsoft.com/office/powerpoint/2010/main" val="131020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CE7F-B11F-4AF4-9109-042A82CEE8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24122E-F797-435A-AA85-9B24BD6934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34879E-71B5-44FD-B476-35FE40714BC0}"/>
              </a:ext>
            </a:extLst>
          </p:cNvPr>
          <p:cNvSpPr>
            <a:spLocks noGrp="1"/>
          </p:cNvSpPr>
          <p:nvPr>
            <p:ph type="dt" sz="half" idx="10"/>
          </p:nvPr>
        </p:nvSpPr>
        <p:spPr/>
        <p:txBody>
          <a:bodyPr/>
          <a:lstStyle/>
          <a:p>
            <a:fld id="{F7B0EFB6-37ED-4A23-BFBA-6DE4F768513C}" type="datetimeFigureOut">
              <a:rPr lang="en-US" smtClean="0"/>
              <a:t>10/25/2018</a:t>
            </a:fld>
            <a:endParaRPr lang="en-US"/>
          </a:p>
        </p:txBody>
      </p:sp>
      <p:sp>
        <p:nvSpPr>
          <p:cNvPr id="5" name="Footer Placeholder 4">
            <a:extLst>
              <a:ext uri="{FF2B5EF4-FFF2-40B4-BE49-F238E27FC236}">
                <a16:creationId xmlns:a16="http://schemas.microsoft.com/office/drawing/2014/main" id="{A94AF212-6643-408E-8AE2-09084CB4F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EA42B-E78B-4566-A773-42445B7F2291}"/>
              </a:ext>
            </a:extLst>
          </p:cNvPr>
          <p:cNvSpPr>
            <a:spLocks noGrp="1"/>
          </p:cNvSpPr>
          <p:nvPr>
            <p:ph type="sldNum" sz="quarter" idx="12"/>
          </p:nvPr>
        </p:nvSpPr>
        <p:spPr/>
        <p:txBody>
          <a:bodyPr/>
          <a:lstStyle/>
          <a:p>
            <a:fld id="{2666D2EC-057C-4119-9134-C05B9C89189C}" type="slidenum">
              <a:rPr lang="en-US" smtClean="0"/>
              <a:t>‹#›</a:t>
            </a:fld>
            <a:endParaRPr lang="en-US"/>
          </a:p>
        </p:txBody>
      </p:sp>
    </p:spTree>
    <p:extLst>
      <p:ext uri="{BB962C8B-B14F-4D97-AF65-F5344CB8AC3E}">
        <p14:creationId xmlns:p14="http://schemas.microsoft.com/office/powerpoint/2010/main" val="51956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3EA0-3515-41D2-B287-7E8FEBDA70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E5D3FF-B860-4A8A-8C9C-23517E24A0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A5B862-E9CC-4756-8374-CFE5A0C3C9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A6E0E6-1476-4BE0-8A6F-27F93C50B78A}"/>
              </a:ext>
            </a:extLst>
          </p:cNvPr>
          <p:cNvSpPr>
            <a:spLocks noGrp="1"/>
          </p:cNvSpPr>
          <p:nvPr>
            <p:ph type="dt" sz="half" idx="10"/>
          </p:nvPr>
        </p:nvSpPr>
        <p:spPr/>
        <p:txBody>
          <a:bodyPr/>
          <a:lstStyle/>
          <a:p>
            <a:fld id="{F7B0EFB6-37ED-4A23-BFBA-6DE4F768513C}" type="datetimeFigureOut">
              <a:rPr lang="en-US" smtClean="0"/>
              <a:t>10/25/2018</a:t>
            </a:fld>
            <a:endParaRPr lang="en-US"/>
          </a:p>
        </p:txBody>
      </p:sp>
      <p:sp>
        <p:nvSpPr>
          <p:cNvPr id="6" name="Footer Placeholder 5">
            <a:extLst>
              <a:ext uri="{FF2B5EF4-FFF2-40B4-BE49-F238E27FC236}">
                <a16:creationId xmlns:a16="http://schemas.microsoft.com/office/drawing/2014/main" id="{1BDCA562-3D08-4751-A5F3-6D19EB992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0740E8-118B-4A80-8B58-FD8233092FE6}"/>
              </a:ext>
            </a:extLst>
          </p:cNvPr>
          <p:cNvSpPr>
            <a:spLocks noGrp="1"/>
          </p:cNvSpPr>
          <p:nvPr>
            <p:ph type="sldNum" sz="quarter" idx="12"/>
          </p:nvPr>
        </p:nvSpPr>
        <p:spPr/>
        <p:txBody>
          <a:bodyPr/>
          <a:lstStyle/>
          <a:p>
            <a:fld id="{2666D2EC-057C-4119-9134-C05B9C89189C}" type="slidenum">
              <a:rPr lang="en-US" smtClean="0"/>
              <a:t>‹#›</a:t>
            </a:fld>
            <a:endParaRPr lang="en-US"/>
          </a:p>
        </p:txBody>
      </p:sp>
    </p:spTree>
    <p:extLst>
      <p:ext uri="{BB962C8B-B14F-4D97-AF65-F5344CB8AC3E}">
        <p14:creationId xmlns:p14="http://schemas.microsoft.com/office/powerpoint/2010/main" val="619402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15FA4-2F6A-4B53-B25B-C91732DAF6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1EA526-4995-4948-BD07-672D053ACC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AD0969-2BA9-42CA-9849-4CC255AC23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D4932-E553-4CA8-9170-24BA38DBD8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B9C9B4F-718F-437E-B589-A78AA9EEC62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7C288A-1F1C-4E05-9C78-EF9BBFD590A5}"/>
              </a:ext>
            </a:extLst>
          </p:cNvPr>
          <p:cNvSpPr>
            <a:spLocks noGrp="1"/>
          </p:cNvSpPr>
          <p:nvPr>
            <p:ph type="dt" sz="half" idx="10"/>
          </p:nvPr>
        </p:nvSpPr>
        <p:spPr/>
        <p:txBody>
          <a:bodyPr/>
          <a:lstStyle/>
          <a:p>
            <a:fld id="{F7B0EFB6-37ED-4A23-BFBA-6DE4F768513C}" type="datetimeFigureOut">
              <a:rPr lang="en-US" smtClean="0"/>
              <a:t>10/25/2018</a:t>
            </a:fld>
            <a:endParaRPr lang="en-US"/>
          </a:p>
        </p:txBody>
      </p:sp>
      <p:sp>
        <p:nvSpPr>
          <p:cNvPr id="8" name="Footer Placeholder 7">
            <a:extLst>
              <a:ext uri="{FF2B5EF4-FFF2-40B4-BE49-F238E27FC236}">
                <a16:creationId xmlns:a16="http://schemas.microsoft.com/office/drawing/2014/main" id="{DE3D7016-3C54-4DA9-86FC-63FDE40C19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5704AF-CFD6-40B0-A8F7-B35A1971E8CB}"/>
              </a:ext>
            </a:extLst>
          </p:cNvPr>
          <p:cNvSpPr>
            <a:spLocks noGrp="1"/>
          </p:cNvSpPr>
          <p:nvPr>
            <p:ph type="sldNum" sz="quarter" idx="12"/>
          </p:nvPr>
        </p:nvSpPr>
        <p:spPr/>
        <p:txBody>
          <a:bodyPr/>
          <a:lstStyle/>
          <a:p>
            <a:fld id="{2666D2EC-057C-4119-9134-C05B9C89189C}" type="slidenum">
              <a:rPr lang="en-US" smtClean="0"/>
              <a:t>‹#›</a:t>
            </a:fld>
            <a:endParaRPr lang="en-US"/>
          </a:p>
        </p:txBody>
      </p:sp>
    </p:spTree>
    <p:extLst>
      <p:ext uri="{BB962C8B-B14F-4D97-AF65-F5344CB8AC3E}">
        <p14:creationId xmlns:p14="http://schemas.microsoft.com/office/powerpoint/2010/main" val="60974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614-6ED9-4917-8693-20F3CB03A9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8F2272-7FA4-4845-91BE-0F6A7B469AD9}"/>
              </a:ext>
            </a:extLst>
          </p:cNvPr>
          <p:cNvSpPr>
            <a:spLocks noGrp="1"/>
          </p:cNvSpPr>
          <p:nvPr>
            <p:ph type="dt" sz="half" idx="10"/>
          </p:nvPr>
        </p:nvSpPr>
        <p:spPr/>
        <p:txBody>
          <a:bodyPr/>
          <a:lstStyle/>
          <a:p>
            <a:fld id="{F7B0EFB6-37ED-4A23-BFBA-6DE4F768513C}" type="datetimeFigureOut">
              <a:rPr lang="en-US" smtClean="0"/>
              <a:t>10/25/2018</a:t>
            </a:fld>
            <a:endParaRPr lang="en-US"/>
          </a:p>
        </p:txBody>
      </p:sp>
      <p:sp>
        <p:nvSpPr>
          <p:cNvPr id="4" name="Footer Placeholder 3">
            <a:extLst>
              <a:ext uri="{FF2B5EF4-FFF2-40B4-BE49-F238E27FC236}">
                <a16:creationId xmlns:a16="http://schemas.microsoft.com/office/drawing/2014/main" id="{A27FD8E1-3A7A-4895-8D40-7C3C2FA01D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0502D-6BB5-4150-B923-27718EA32D94}"/>
              </a:ext>
            </a:extLst>
          </p:cNvPr>
          <p:cNvSpPr>
            <a:spLocks noGrp="1"/>
          </p:cNvSpPr>
          <p:nvPr>
            <p:ph type="sldNum" sz="quarter" idx="12"/>
          </p:nvPr>
        </p:nvSpPr>
        <p:spPr/>
        <p:txBody>
          <a:bodyPr/>
          <a:lstStyle/>
          <a:p>
            <a:fld id="{2666D2EC-057C-4119-9134-C05B9C89189C}" type="slidenum">
              <a:rPr lang="en-US" smtClean="0"/>
              <a:t>‹#›</a:t>
            </a:fld>
            <a:endParaRPr lang="en-US"/>
          </a:p>
        </p:txBody>
      </p:sp>
    </p:spTree>
    <p:extLst>
      <p:ext uri="{BB962C8B-B14F-4D97-AF65-F5344CB8AC3E}">
        <p14:creationId xmlns:p14="http://schemas.microsoft.com/office/powerpoint/2010/main" val="345521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CAB56-35CE-4FFA-B45E-0601E6D046FB}"/>
              </a:ext>
            </a:extLst>
          </p:cNvPr>
          <p:cNvSpPr>
            <a:spLocks noGrp="1"/>
          </p:cNvSpPr>
          <p:nvPr>
            <p:ph type="dt" sz="half" idx="10"/>
          </p:nvPr>
        </p:nvSpPr>
        <p:spPr/>
        <p:txBody>
          <a:bodyPr/>
          <a:lstStyle/>
          <a:p>
            <a:fld id="{F7B0EFB6-37ED-4A23-BFBA-6DE4F768513C}" type="datetimeFigureOut">
              <a:rPr lang="en-US" smtClean="0"/>
              <a:t>10/25/2018</a:t>
            </a:fld>
            <a:endParaRPr lang="en-US"/>
          </a:p>
        </p:txBody>
      </p:sp>
      <p:sp>
        <p:nvSpPr>
          <p:cNvPr id="3" name="Footer Placeholder 2">
            <a:extLst>
              <a:ext uri="{FF2B5EF4-FFF2-40B4-BE49-F238E27FC236}">
                <a16:creationId xmlns:a16="http://schemas.microsoft.com/office/drawing/2014/main" id="{F67ABE77-ED20-44FA-AB80-E215953E4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F60481-56E4-47DC-8448-BEBE3E7095F5}"/>
              </a:ext>
            </a:extLst>
          </p:cNvPr>
          <p:cNvSpPr>
            <a:spLocks noGrp="1"/>
          </p:cNvSpPr>
          <p:nvPr>
            <p:ph type="sldNum" sz="quarter" idx="12"/>
          </p:nvPr>
        </p:nvSpPr>
        <p:spPr/>
        <p:txBody>
          <a:bodyPr/>
          <a:lstStyle/>
          <a:p>
            <a:fld id="{2666D2EC-057C-4119-9134-C05B9C89189C}" type="slidenum">
              <a:rPr lang="en-US" smtClean="0"/>
              <a:t>‹#›</a:t>
            </a:fld>
            <a:endParaRPr lang="en-US"/>
          </a:p>
        </p:txBody>
      </p:sp>
    </p:spTree>
    <p:extLst>
      <p:ext uri="{BB962C8B-B14F-4D97-AF65-F5344CB8AC3E}">
        <p14:creationId xmlns:p14="http://schemas.microsoft.com/office/powerpoint/2010/main" val="1600952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9DE5-AF67-4E30-8CFD-386294CA1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138336-8791-437E-AE96-B4954E8C68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1A555F-0C2B-4AF4-A785-3A669AC0C5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71E95D-5906-4B92-8DFB-11AE24D51B36}"/>
              </a:ext>
            </a:extLst>
          </p:cNvPr>
          <p:cNvSpPr>
            <a:spLocks noGrp="1"/>
          </p:cNvSpPr>
          <p:nvPr>
            <p:ph type="dt" sz="half" idx="10"/>
          </p:nvPr>
        </p:nvSpPr>
        <p:spPr/>
        <p:txBody>
          <a:bodyPr/>
          <a:lstStyle/>
          <a:p>
            <a:fld id="{F7B0EFB6-37ED-4A23-BFBA-6DE4F768513C}" type="datetimeFigureOut">
              <a:rPr lang="en-US" smtClean="0"/>
              <a:t>10/25/2018</a:t>
            </a:fld>
            <a:endParaRPr lang="en-US"/>
          </a:p>
        </p:txBody>
      </p:sp>
      <p:sp>
        <p:nvSpPr>
          <p:cNvPr id="6" name="Footer Placeholder 5">
            <a:extLst>
              <a:ext uri="{FF2B5EF4-FFF2-40B4-BE49-F238E27FC236}">
                <a16:creationId xmlns:a16="http://schemas.microsoft.com/office/drawing/2014/main" id="{9769089B-5D67-475F-9963-A72B7DE02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2B8E6E-E1CC-46D9-AF0A-62BC0FE26576}"/>
              </a:ext>
            </a:extLst>
          </p:cNvPr>
          <p:cNvSpPr>
            <a:spLocks noGrp="1"/>
          </p:cNvSpPr>
          <p:nvPr>
            <p:ph type="sldNum" sz="quarter" idx="12"/>
          </p:nvPr>
        </p:nvSpPr>
        <p:spPr/>
        <p:txBody>
          <a:bodyPr/>
          <a:lstStyle/>
          <a:p>
            <a:fld id="{2666D2EC-057C-4119-9134-C05B9C89189C}" type="slidenum">
              <a:rPr lang="en-US" smtClean="0"/>
              <a:t>‹#›</a:t>
            </a:fld>
            <a:endParaRPr lang="en-US"/>
          </a:p>
        </p:txBody>
      </p:sp>
    </p:spTree>
    <p:extLst>
      <p:ext uri="{BB962C8B-B14F-4D97-AF65-F5344CB8AC3E}">
        <p14:creationId xmlns:p14="http://schemas.microsoft.com/office/powerpoint/2010/main" val="578427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0187-48A3-47C1-8C72-A4634DA5A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756A29-048B-4077-9199-0EDD8E41DC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3D56FB-153B-463C-B35A-1C2CA9BB5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E7AA84-0203-412B-A43E-8E0DBBDAD728}"/>
              </a:ext>
            </a:extLst>
          </p:cNvPr>
          <p:cNvSpPr>
            <a:spLocks noGrp="1"/>
          </p:cNvSpPr>
          <p:nvPr>
            <p:ph type="dt" sz="half" idx="10"/>
          </p:nvPr>
        </p:nvSpPr>
        <p:spPr/>
        <p:txBody>
          <a:bodyPr/>
          <a:lstStyle/>
          <a:p>
            <a:fld id="{F7B0EFB6-37ED-4A23-BFBA-6DE4F768513C}" type="datetimeFigureOut">
              <a:rPr lang="en-US" smtClean="0"/>
              <a:t>10/25/2018</a:t>
            </a:fld>
            <a:endParaRPr lang="en-US"/>
          </a:p>
        </p:txBody>
      </p:sp>
      <p:sp>
        <p:nvSpPr>
          <p:cNvPr id="6" name="Footer Placeholder 5">
            <a:extLst>
              <a:ext uri="{FF2B5EF4-FFF2-40B4-BE49-F238E27FC236}">
                <a16:creationId xmlns:a16="http://schemas.microsoft.com/office/drawing/2014/main" id="{8629E204-9600-441B-AC52-ABCF4EEB50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2B7F3F-A9BF-49B8-81D6-218C9D18D9B1}"/>
              </a:ext>
            </a:extLst>
          </p:cNvPr>
          <p:cNvSpPr>
            <a:spLocks noGrp="1"/>
          </p:cNvSpPr>
          <p:nvPr>
            <p:ph type="sldNum" sz="quarter" idx="12"/>
          </p:nvPr>
        </p:nvSpPr>
        <p:spPr/>
        <p:txBody>
          <a:bodyPr/>
          <a:lstStyle/>
          <a:p>
            <a:fld id="{2666D2EC-057C-4119-9134-C05B9C89189C}" type="slidenum">
              <a:rPr lang="en-US" smtClean="0"/>
              <a:t>‹#›</a:t>
            </a:fld>
            <a:endParaRPr lang="en-US"/>
          </a:p>
        </p:txBody>
      </p:sp>
    </p:spTree>
    <p:extLst>
      <p:ext uri="{BB962C8B-B14F-4D97-AF65-F5344CB8AC3E}">
        <p14:creationId xmlns:p14="http://schemas.microsoft.com/office/powerpoint/2010/main" val="1326739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8303A2-FAF4-416F-A601-AD9FAFA3AC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469863-DDED-4C1B-8722-7F261148D8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D661D-EE9D-4126-BA61-36F09955E5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0EFB6-37ED-4A23-BFBA-6DE4F768513C}" type="datetimeFigureOut">
              <a:rPr lang="en-US" smtClean="0"/>
              <a:t>10/25/2018</a:t>
            </a:fld>
            <a:endParaRPr lang="en-US"/>
          </a:p>
        </p:txBody>
      </p:sp>
      <p:sp>
        <p:nvSpPr>
          <p:cNvPr id="5" name="Footer Placeholder 4">
            <a:extLst>
              <a:ext uri="{FF2B5EF4-FFF2-40B4-BE49-F238E27FC236}">
                <a16:creationId xmlns:a16="http://schemas.microsoft.com/office/drawing/2014/main" id="{09B3BED1-F90B-4749-B787-90AAC1504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F3CA84-79F9-44D0-AF1B-C10FFF66AA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66D2EC-057C-4119-9134-C05B9C89189C}" type="slidenum">
              <a:rPr lang="en-US" smtClean="0"/>
              <a:t>‹#›</a:t>
            </a:fld>
            <a:endParaRPr lang="en-US"/>
          </a:p>
        </p:txBody>
      </p:sp>
    </p:spTree>
    <p:extLst>
      <p:ext uri="{BB962C8B-B14F-4D97-AF65-F5344CB8AC3E}">
        <p14:creationId xmlns:p14="http://schemas.microsoft.com/office/powerpoint/2010/main" val="1495146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381000"/>
            <a:ext cx="7848600" cy="701731"/>
          </a:xfrm>
        </p:spPr>
        <p:txBody>
          <a:bodyPr wrap="square" anchor="t">
            <a:spAutoFit/>
          </a:bodyPr>
          <a:lstStyle/>
          <a:p>
            <a:r>
              <a:rPr lang="en-US" b="1" dirty="0">
                <a:effectLst>
                  <a:outerShdw blurRad="38100" dist="38100" dir="2700000" algn="tl">
                    <a:srgbClr val="000000">
                      <a:alpha val="43137"/>
                    </a:srgbClr>
                  </a:outerShdw>
                </a:effectLst>
              </a:rPr>
              <a:t>Thinking vs. Critical Thinking</a:t>
            </a:r>
          </a:p>
        </p:txBody>
      </p:sp>
      <p:sp>
        <p:nvSpPr>
          <p:cNvPr id="4" name="Content Placeholder 2"/>
          <p:cNvSpPr txBox="1">
            <a:spLocks/>
          </p:cNvSpPr>
          <p:nvPr/>
        </p:nvSpPr>
        <p:spPr>
          <a:xfrm>
            <a:off x="228600" y="1295400"/>
            <a:ext cx="11734800" cy="3170099"/>
          </a:xfrm>
          <a:prstGeom prst="rect">
            <a:avLst/>
          </a:prstGeom>
        </p:spPr>
        <p:txBody>
          <a:bodyPr wrap="square">
            <a:spAutoFit/>
          </a:bodyPr>
          <a:lstStyle/>
          <a:p>
            <a:pPr marL="342900" indent="-342900">
              <a:spcAft>
                <a:spcPts val="1200"/>
              </a:spcAft>
              <a:buClr>
                <a:schemeClr val="accent1"/>
              </a:buClr>
              <a:buSzPct val="70000"/>
              <a:buFont typeface="+mj-lt"/>
              <a:buAutoNum type="arabicPeriod"/>
              <a:defRPr/>
            </a:pPr>
            <a:r>
              <a:rPr lang="en-US" sz="3600" b="1" u="sng" dirty="0">
                <a:latin typeface="Arial Narrow" pitchFamily="34" charset="0"/>
              </a:rPr>
              <a:t>Thinking</a:t>
            </a:r>
            <a:r>
              <a:rPr lang="en-US" sz="3600" dirty="0">
                <a:latin typeface="Arial Narrow" pitchFamily="34" charset="0"/>
              </a:rPr>
              <a:t> - direct one's mind toward something (dictionary.com)</a:t>
            </a:r>
            <a:endParaRPr lang="en-US" sz="3600" b="1" u="sng" dirty="0">
              <a:latin typeface="Arial Narrow" pitchFamily="34" charset="0"/>
            </a:endParaRPr>
          </a:p>
          <a:p>
            <a:pPr marL="342900" indent="-342900">
              <a:spcAft>
                <a:spcPts val="1200"/>
              </a:spcAft>
              <a:buClr>
                <a:schemeClr val="accent1"/>
              </a:buClr>
              <a:buSzPct val="70000"/>
              <a:buFont typeface="+mj-lt"/>
              <a:buAutoNum type="arabicPeriod"/>
              <a:defRPr/>
            </a:pPr>
            <a:r>
              <a:rPr lang="en-US" sz="3600" b="1" u="sng" dirty="0">
                <a:latin typeface="Arial Narrow" pitchFamily="34" charset="0"/>
              </a:rPr>
              <a:t>Critical Thinking</a:t>
            </a:r>
            <a:r>
              <a:rPr lang="en-US" sz="3600" dirty="0">
                <a:latin typeface="Arial Narrow" pitchFamily="34" charset="0"/>
              </a:rPr>
              <a:t> – disciplined thinking that is clear, rational, open-minded, and informed by evidence: The questions are intended to develop your critical thinking (dictionary.com).</a:t>
            </a:r>
          </a:p>
          <a:p>
            <a:pPr marL="342900" indent="-342900">
              <a:spcAft>
                <a:spcPts val="1200"/>
              </a:spcAft>
              <a:buClr>
                <a:schemeClr val="accent1"/>
              </a:buClr>
              <a:buSzPct val="70000"/>
              <a:buFont typeface="+mj-lt"/>
              <a:buAutoNum type="arabicPeriod"/>
              <a:defRPr/>
            </a:pPr>
            <a:r>
              <a:rPr lang="en-US" sz="3600" dirty="0">
                <a:latin typeface="Arial Narrow" pitchFamily="34" charset="0"/>
              </a:rPr>
              <a:t>What’s the difference?</a:t>
            </a:r>
          </a:p>
        </p:txBody>
      </p:sp>
      <p:pic>
        <p:nvPicPr>
          <p:cNvPr id="5" name="Picture 4">
            <a:extLst>
              <a:ext uri="{FF2B5EF4-FFF2-40B4-BE49-F238E27FC236}">
                <a16:creationId xmlns:a16="http://schemas.microsoft.com/office/drawing/2014/main" id="{CB9C712F-AA12-4210-A4E9-20A92A92C0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28600"/>
            <a:ext cx="914400" cy="914400"/>
          </a:xfrm>
          <a:prstGeom prst="rect">
            <a:avLst/>
          </a:prstGeom>
        </p:spPr>
      </p:pic>
    </p:spTree>
    <p:extLst>
      <p:ext uri="{BB962C8B-B14F-4D97-AF65-F5344CB8AC3E}">
        <p14:creationId xmlns:p14="http://schemas.microsoft.com/office/powerpoint/2010/main" val="221778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381000"/>
            <a:ext cx="7848600" cy="701731"/>
          </a:xfrm>
        </p:spPr>
        <p:txBody>
          <a:bodyPr wrap="square" anchor="t">
            <a:spAutoFit/>
          </a:bodyPr>
          <a:lstStyle/>
          <a:p>
            <a:r>
              <a:rPr lang="en-US" b="1" dirty="0">
                <a:effectLst>
                  <a:outerShdw blurRad="38100" dist="38100" dir="2700000" algn="tl">
                    <a:srgbClr val="000000">
                      <a:alpha val="43137"/>
                    </a:srgbClr>
                  </a:outerShdw>
                </a:effectLst>
              </a:rPr>
              <a:t>Thinking vs. Critical Thinking</a:t>
            </a:r>
          </a:p>
        </p:txBody>
      </p:sp>
      <p:pic>
        <p:nvPicPr>
          <p:cNvPr id="7" name="Picture 6">
            <a:extLst>
              <a:ext uri="{FF2B5EF4-FFF2-40B4-BE49-F238E27FC236}">
                <a16:creationId xmlns:a16="http://schemas.microsoft.com/office/drawing/2014/main" id="{3560465C-58F7-4138-AE22-C014D960BBA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3279775" y="1901825"/>
            <a:ext cx="5461000" cy="4095750"/>
          </a:xfrm>
          <a:prstGeom prst="rect">
            <a:avLst/>
          </a:prstGeom>
        </p:spPr>
      </p:pic>
    </p:spTree>
    <p:extLst>
      <p:ext uri="{BB962C8B-B14F-4D97-AF65-F5344CB8AC3E}">
        <p14:creationId xmlns:p14="http://schemas.microsoft.com/office/powerpoint/2010/main" val="10474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446" y="404336"/>
            <a:ext cx="8077200" cy="701731"/>
          </a:xfrm>
        </p:spPr>
        <p:txBody>
          <a:bodyPr wrap="square" anchor="t">
            <a:spAutoFit/>
          </a:bodyPr>
          <a:lstStyle/>
          <a:p>
            <a:r>
              <a:rPr lang="en-US" b="1" dirty="0">
                <a:effectLst>
                  <a:outerShdw blurRad="38100" dist="38100" dir="2700000" algn="tl">
                    <a:srgbClr val="000000">
                      <a:alpha val="43137"/>
                    </a:srgbClr>
                  </a:outerShdw>
                </a:effectLst>
              </a:rPr>
              <a:t>Source, Content and Analysis</a:t>
            </a:r>
          </a:p>
        </p:txBody>
      </p:sp>
      <p:sp>
        <p:nvSpPr>
          <p:cNvPr id="4" name="Content Placeholder 2"/>
          <p:cNvSpPr txBox="1">
            <a:spLocks/>
          </p:cNvSpPr>
          <p:nvPr/>
        </p:nvSpPr>
        <p:spPr>
          <a:xfrm>
            <a:off x="76200" y="1447800"/>
            <a:ext cx="11887200" cy="5105400"/>
          </a:xfrm>
          <a:prstGeom prst="rect">
            <a:avLst/>
          </a:prstGeom>
        </p:spPr>
        <p:txBody>
          <a:bodyPr>
            <a:noAutofit/>
          </a:bodyPr>
          <a:lstStyle/>
          <a:p>
            <a:pPr marL="228600" indent="-228600">
              <a:buClr>
                <a:schemeClr val="accent1"/>
              </a:buClr>
              <a:buSzPct val="70000"/>
              <a:buFont typeface="+mj-lt"/>
              <a:buAutoNum type="arabicPeriod"/>
              <a:defRPr/>
            </a:pPr>
            <a:r>
              <a:rPr lang="en-US" sz="3200" b="1" u="sng" dirty="0">
                <a:latin typeface="Arial Narrow" pitchFamily="34" charset="0"/>
              </a:rPr>
              <a:t>Source</a:t>
            </a:r>
            <a:r>
              <a:rPr lang="en-US" sz="3200" dirty="0">
                <a:latin typeface="Arial Narrow" pitchFamily="34" charset="0"/>
              </a:rPr>
              <a:t> – anything that provides information (textbook, teacher, etc.) </a:t>
            </a:r>
            <a:endParaRPr lang="en-US" sz="3200" b="1" u="sng" dirty="0">
              <a:latin typeface="Arial Narrow" pitchFamily="34" charset="0"/>
            </a:endParaRPr>
          </a:p>
          <a:p>
            <a:pPr marL="228600" indent="-228600">
              <a:buClr>
                <a:schemeClr val="accent1"/>
              </a:buClr>
              <a:buSzPct val="70000"/>
              <a:buFont typeface="+mj-lt"/>
              <a:buAutoNum type="arabicPeriod"/>
              <a:defRPr/>
            </a:pPr>
            <a:r>
              <a:rPr lang="en-US" sz="3200" b="1" u="sng" dirty="0">
                <a:latin typeface="Arial Narrow" pitchFamily="34" charset="0"/>
              </a:rPr>
              <a:t>Content (Facts)</a:t>
            </a:r>
            <a:r>
              <a:rPr lang="en-US" sz="3200" dirty="0">
                <a:latin typeface="Arial Narrow" pitchFamily="34" charset="0"/>
              </a:rPr>
              <a:t> – the factual information from a source </a:t>
            </a:r>
          </a:p>
          <a:p>
            <a:pPr marL="685800" lvl="2" indent="-228600">
              <a:buClr>
                <a:schemeClr val="accent1"/>
              </a:buClr>
              <a:buSzPct val="70000"/>
              <a:buFont typeface="Arial" pitchFamily="34" charset="0"/>
              <a:buChar char="•"/>
              <a:defRPr/>
            </a:pPr>
            <a:r>
              <a:rPr lang="en-US" sz="3200" dirty="0">
                <a:latin typeface="Arial Narrow" pitchFamily="34" charset="0"/>
              </a:rPr>
              <a:t>“AICE is a college-prep program based in Cambridge, England, and has been at Sarasota High School for nine years.” </a:t>
            </a:r>
          </a:p>
          <a:p>
            <a:pPr marL="228600" indent="-228600">
              <a:buClr>
                <a:schemeClr val="accent1"/>
              </a:buClr>
              <a:buSzPct val="70000"/>
              <a:buFont typeface="+mj-lt"/>
              <a:buAutoNum type="arabicPeriod"/>
              <a:defRPr/>
            </a:pPr>
            <a:r>
              <a:rPr lang="en-US" sz="3200" b="1" u="sng" dirty="0">
                <a:latin typeface="Arial Narrow" pitchFamily="34" charset="0"/>
              </a:rPr>
              <a:t>Analysis</a:t>
            </a:r>
            <a:r>
              <a:rPr lang="en-US" sz="3200" dirty="0">
                <a:latin typeface="Arial Narrow" pitchFamily="34" charset="0"/>
              </a:rPr>
              <a:t> – taking content and sources and being able to do three steps:</a:t>
            </a:r>
          </a:p>
          <a:p>
            <a:pPr marL="685800" lvl="1" indent="-228600">
              <a:buClr>
                <a:schemeClr val="accent1"/>
              </a:buClr>
              <a:buSzPct val="70000"/>
              <a:buFont typeface="+mj-lt"/>
              <a:buAutoNum type="arabicPeriod"/>
              <a:defRPr/>
            </a:pPr>
            <a:r>
              <a:rPr lang="en-US" sz="3200" b="1" dirty="0">
                <a:latin typeface="Arial Narrow" pitchFamily="34" charset="0"/>
              </a:rPr>
              <a:t>Describe</a:t>
            </a:r>
            <a:r>
              <a:rPr lang="en-US" sz="3200" dirty="0">
                <a:latin typeface="Arial Narrow" pitchFamily="34" charset="0"/>
              </a:rPr>
              <a:t> – facts</a:t>
            </a:r>
          </a:p>
          <a:p>
            <a:pPr marL="685800" lvl="1" indent="-228600">
              <a:buClr>
                <a:schemeClr val="accent1"/>
              </a:buClr>
              <a:buSzPct val="70000"/>
              <a:buFont typeface="+mj-lt"/>
              <a:buAutoNum type="arabicPeriod"/>
              <a:defRPr/>
            </a:pPr>
            <a:r>
              <a:rPr lang="en-US" sz="3200" b="1" dirty="0">
                <a:latin typeface="Arial Narrow" pitchFamily="34" charset="0"/>
              </a:rPr>
              <a:t>Question</a:t>
            </a:r>
            <a:r>
              <a:rPr lang="en-US" sz="3200" dirty="0">
                <a:latin typeface="Arial Narrow" pitchFamily="34" charset="0"/>
              </a:rPr>
              <a:t> – critical thought questions</a:t>
            </a:r>
          </a:p>
          <a:p>
            <a:pPr marL="685800" lvl="1" indent="-228600">
              <a:buClr>
                <a:schemeClr val="accent1"/>
              </a:buClr>
              <a:buSzPct val="70000"/>
              <a:buFont typeface="+mj-lt"/>
              <a:buAutoNum type="arabicPeriod"/>
              <a:defRPr/>
            </a:pPr>
            <a:r>
              <a:rPr lang="en-US" sz="3200" b="1" dirty="0">
                <a:latin typeface="Arial Narrow" pitchFamily="34" charset="0"/>
              </a:rPr>
              <a:t>Explain</a:t>
            </a:r>
            <a:r>
              <a:rPr lang="en-US" sz="3200" dirty="0">
                <a:latin typeface="Arial Narrow" pitchFamily="34" charset="0"/>
              </a:rPr>
              <a:t> – answer the questions</a:t>
            </a:r>
          </a:p>
          <a:p>
            <a:pPr marL="1143000" lvl="3" indent="-228600">
              <a:buClr>
                <a:schemeClr val="accent1"/>
              </a:buClr>
              <a:buSzPct val="70000"/>
              <a:buFont typeface="Arial" pitchFamily="34" charset="0"/>
              <a:buChar char="•"/>
              <a:defRPr/>
            </a:pPr>
            <a:r>
              <a:rPr lang="en-US" sz="3200" b="1" dirty="0">
                <a:latin typeface="Arial Narrow" pitchFamily="34" charset="0"/>
              </a:rPr>
              <a:t>The quality of your analysis is based on the depth of your fact. The stronger your facts, the stronger you analysis. </a:t>
            </a:r>
            <a:endParaRPr lang="en-US" sz="3200" dirty="0">
              <a:latin typeface="Arial Narrow" pitchFamily="34" charset="0"/>
            </a:endParaRPr>
          </a:p>
        </p:txBody>
      </p:sp>
      <p:pic>
        <p:nvPicPr>
          <p:cNvPr id="5" name="Picture 4">
            <a:extLst>
              <a:ext uri="{FF2B5EF4-FFF2-40B4-BE49-F238E27FC236}">
                <a16:creationId xmlns:a16="http://schemas.microsoft.com/office/drawing/2014/main" id="{26F8BA1E-9366-447E-AA13-C8BAF36A3AE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8140" r="24651"/>
          <a:stretch/>
        </p:blipFill>
        <p:spPr>
          <a:xfrm rot="5400000">
            <a:off x="382626" y="-1626"/>
            <a:ext cx="990600" cy="1298652"/>
          </a:xfrm>
          <a:prstGeom prst="rect">
            <a:avLst/>
          </a:prstGeom>
        </p:spPr>
      </p:pic>
    </p:spTree>
    <p:extLst>
      <p:ext uri="{BB962C8B-B14F-4D97-AF65-F5344CB8AC3E}">
        <p14:creationId xmlns:p14="http://schemas.microsoft.com/office/powerpoint/2010/main" val="366163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 calcmode="lin" valueType="num">
                                      <p:cBhvr additive="base">
                                        <p:cTn id="2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 calcmode="lin" valueType="num">
                                      <p:cBhvr additive="base">
                                        <p:cTn id="3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 calcmode="lin" valueType="num">
                                      <p:cBhvr additive="base">
                                        <p:cTn id="4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calcmode="lin" valueType="num">
                                      <p:cBhvr additive="base">
                                        <p:cTn id="4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0" y="266700"/>
            <a:ext cx="5638800" cy="762000"/>
          </a:xfrm>
        </p:spPr>
        <p:txBody>
          <a:bodyPr anchor="t">
            <a:normAutofit/>
          </a:bodyPr>
          <a:lstStyle/>
          <a:p>
            <a:r>
              <a:rPr lang="en-US" b="1" dirty="0">
                <a:effectLst>
                  <a:outerShdw blurRad="38100" dist="38100" dir="2700000" algn="tl">
                    <a:srgbClr val="000000">
                      <a:alpha val="43137"/>
                    </a:srgbClr>
                  </a:outerShdw>
                </a:effectLst>
              </a:rPr>
              <a:t>How to do Analysis?</a:t>
            </a:r>
          </a:p>
        </p:txBody>
      </p:sp>
      <p:sp>
        <p:nvSpPr>
          <p:cNvPr id="4" name="Content Placeholder 2"/>
          <p:cNvSpPr txBox="1">
            <a:spLocks/>
          </p:cNvSpPr>
          <p:nvPr/>
        </p:nvSpPr>
        <p:spPr>
          <a:xfrm>
            <a:off x="213674" y="1295400"/>
            <a:ext cx="11902126" cy="4555093"/>
          </a:xfrm>
          <a:prstGeom prst="rect">
            <a:avLst/>
          </a:prstGeom>
        </p:spPr>
        <p:txBody>
          <a:bodyPr>
            <a:spAutoFit/>
          </a:bodyPr>
          <a:lstStyle/>
          <a:p>
            <a:pPr>
              <a:spcAft>
                <a:spcPts val="1200"/>
              </a:spcAft>
              <a:buClr>
                <a:schemeClr val="accent1"/>
              </a:buClr>
              <a:buSzPct val="70000"/>
              <a:defRPr/>
            </a:pPr>
            <a:r>
              <a:rPr lang="en-US" sz="3600" b="1" u="sng" dirty="0">
                <a:latin typeface="Arial Narrow" pitchFamily="34" charset="0"/>
              </a:rPr>
              <a:t>Analysis Prompt</a:t>
            </a:r>
            <a:r>
              <a:rPr lang="en-US" sz="3600" dirty="0">
                <a:latin typeface="Arial Narrow" pitchFamily="34" charset="0"/>
              </a:rPr>
              <a:t> – </a:t>
            </a:r>
            <a:r>
              <a:rPr lang="en-US" sz="3200" dirty="0">
                <a:latin typeface="Arial Narrow" pitchFamily="34" charset="0"/>
              </a:rPr>
              <a:t>“AICE is the best program in Sarasota County to prepare you for future success.” </a:t>
            </a:r>
          </a:p>
          <a:p>
            <a:pPr marL="342900" indent="-342900">
              <a:spcAft>
                <a:spcPts val="1200"/>
              </a:spcAft>
              <a:buClr>
                <a:schemeClr val="accent1"/>
              </a:buClr>
              <a:buSzPct val="70000"/>
              <a:buFont typeface="+mj-lt"/>
              <a:buAutoNum type="arabicPeriod"/>
              <a:defRPr/>
            </a:pPr>
            <a:r>
              <a:rPr lang="en-US" sz="3200" b="1" dirty="0">
                <a:latin typeface="Arial Narrow" pitchFamily="34" charset="0"/>
              </a:rPr>
              <a:t>#1-Describe </a:t>
            </a:r>
            <a:r>
              <a:rPr lang="en-US" sz="3200" dirty="0">
                <a:latin typeface="Arial Narrow" pitchFamily="34" charset="0"/>
              </a:rPr>
              <a:t>- providing some factual context (content) in your response. </a:t>
            </a:r>
          </a:p>
          <a:p>
            <a:pPr marL="342900" indent="-342900">
              <a:spcAft>
                <a:spcPts val="1200"/>
              </a:spcAft>
              <a:buClr>
                <a:schemeClr val="accent1"/>
              </a:buClr>
              <a:buSzPct val="70000"/>
              <a:buFont typeface="+mj-lt"/>
              <a:buAutoNum type="arabicPeriod"/>
              <a:defRPr/>
            </a:pPr>
            <a:r>
              <a:rPr lang="en-US" sz="3200" b="1" dirty="0">
                <a:latin typeface="Arial Narrow" pitchFamily="34" charset="0"/>
              </a:rPr>
              <a:t>#2-Question </a:t>
            </a:r>
            <a:r>
              <a:rPr lang="en-US" sz="3200" dirty="0">
                <a:latin typeface="Arial Narrow" pitchFamily="34" charset="0"/>
              </a:rPr>
              <a:t>- the most important part of analysis. You internally ask questions. The two questions you will primarily ask yourself are </a:t>
            </a:r>
            <a:r>
              <a:rPr lang="en-US" sz="3200" b="1" dirty="0">
                <a:latin typeface="Arial Narrow" pitchFamily="34" charset="0"/>
              </a:rPr>
              <a:t>WHY</a:t>
            </a:r>
            <a:r>
              <a:rPr lang="en-US" sz="3200" dirty="0">
                <a:latin typeface="Arial Narrow" pitchFamily="34" charset="0"/>
              </a:rPr>
              <a:t> and/or </a:t>
            </a:r>
            <a:r>
              <a:rPr lang="en-US" sz="3200" b="1" dirty="0">
                <a:latin typeface="Arial Narrow" pitchFamily="34" charset="0"/>
              </a:rPr>
              <a:t>HOW</a:t>
            </a:r>
            <a:r>
              <a:rPr lang="en-US" sz="3200" dirty="0">
                <a:latin typeface="Arial Narrow" pitchFamily="34" charset="0"/>
              </a:rPr>
              <a:t>? (this is done in your head)</a:t>
            </a:r>
          </a:p>
          <a:p>
            <a:pPr marL="342900" indent="-342900">
              <a:spcAft>
                <a:spcPts val="1200"/>
              </a:spcAft>
              <a:buClr>
                <a:schemeClr val="accent1"/>
              </a:buClr>
              <a:buSzPct val="70000"/>
              <a:buFont typeface="+mj-lt"/>
              <a:buAutoNum type="arabicPeriod"/>
              <a:defRPr/>
            </a:pPr>
            <a:r>
              <a:rPr lang="en-US" sz="3200" b="1" dirty="0">
                <a:latin typeface="Arial Narrow" pitchFamily="34" charset="0"/>
              </a:rPr>
              <a:t>#3-Explain </a:t>
            </a:r>
            <a:r>
              <a:rPr lang="en-US" sz="3200" dirty="0">
                <a:latin typeface="Arial Narrow" pitchFamily="34" charset="0"/>
              </a:rPr>
              <a:t>– this is your answer(s) to #2 and is what you write down in a response. *Don’t ask questions in your response, answer them. </a:t>
            </a:r>
          </a:p>
        </p:txBody>
      </p:sp>
      <p:pic>
        <p:nvPicPr>
          <p:cNvPr id="5" name="Picture 4">
            <a:extLst>
              <a:ext uri="{FF2B5EF4-FFF2-40B4-BE49-F238E27FC236}">
                <a16:creationId xmlns:a16="http://schemas.microsoft.com/office/drawing/2014/main" id="{7DC03BD3-77B7-437E-9F5F-9D7CAC3A240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8140" r="24651"/>
          <a:stretch/>
        </p:blipFill>
        <p:spPr>
          <a:xfrm rot="5400000">
            <a:off x="382626" y="-1626"/>
            <a:ext cx="990600" cy="1298652"/>
          </a:xfrm>
          <a:prstGeom prst="rect">
            <a:avLst/>
          </a:prstGeom>
        </p:spPr>
      </p:pic>
    </p:spTree>
    <p:extLst>
      <p:ext uri="{BB962C8B-B14F-4D97-AF65-F5344CB8AC3E}">
        <p14:creationId xmlns:p14="http://schemas.microsoft.com/office/powerpoint/2010/main" val="25142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404336"/>
            <a:ext cx="6553200" cy="701731"/>
          </a:xfrm>
        </p:spPr>
        <p:txBody>
          <a:bodyPr wrap="square" anchor="t">
            <a:spAutoFit/>
          </a:bodyPr>
          <a:lstStyle/>
          <a:p>
            <a:r>
              <a:rPr lang="en-US" b="1" dirty="0">
                <a:effectLst>
                  <a:outerShdw blurRad="38100" dist="38100" dir="2700000" algn="tl">
                    <a:srgbClr val="000000">
                      <a:alpha val="43137"/>
                    </a:srgbClr>
                  </a:outerShdw>
                </a:effectLst>
              </a:rPr>
              <a:t>Strong vs. Weak Analysis</a:t>
            </a:r>
          </a:p>
        </p:txBody>
      </p:sp>
      <p:sp>
        <p:nvSpPr>
          <p:cNvPr id="4" name="Content Placeholder 2"/>
          <p:cNvSpPr txBox="1">
            <a:spLocks/>
          </p:cNvSpPr>
          <p:nvPr/>
        </p:nvSpPr>
        <p:spPr>
          <a:xfrm>
            <a:off x="152400" y="1447800"/>
            <a:ext cx="11963400" cy="4832092"/>
          </a:xfrm>
          <a:prstGeom prst="rect">
            <a:avLst/>
          </a:prstGeom>
        </p:spPr>
        <p:txBody>
          <a:bodyPr>
            <a:spAutoFit/>
          </a:bodyPr>
          <a:lstStyle/>
          <a:p>
            <a:pPr>
              <a:buClr>
                <a:schemeClr val="accent1"/>
              </a:buClr>
              <a:buSzPct val="70000"/>
              <a:defRPr/>
            </a:pPr>
            <a:r>
              <a:rPr lang="en-US" sz="2800" b="1" u="sng" dirty="0">
                <a:latin typeface="Arial Narrow" pitchFamily="34" charset="0"/>
              </a:rPr>
              <a:t>Analysis</a:t>
            </a:r>
            <a:r>
              <a:rPr lang="en-US" sz="2800" dirty="0">
                <a:latin typeface="Arial Narrow" pitchFamily="34" charset="0"/>
              </a:rPr>
              <a:t> – you could also refer to analysis as your opinion. Opinions are not necessarily wrong but fact is. This is why we refer to analysis as not being right or wrong but strong or weak. </a:t>
            </a:r>
          </a:p>
          <a:p>
            <a:pPr marL="342900" indent="-342900">
              <a:buClr>
                <a:schemeClr val="accent1"/>
              </a:buClr>
              <a:buSzPct val="70000"/>
              <a:buFont typeface="+mj-lt"/>
              <a:buAutoNum type="arabicPeriod"/>
              <a:defRPr/>
            </a:pPr>
            <a:r>
              <a:rPr lang="en-US" sz="2800" b="1" dirty="0">
                <a:latin typeface="Arial Narrow" pitchFamily="34" charset="0"/>
              </a:rPr>
              <a:t>Strong Analysis</a:t>
            </a:r>
            <a:r>
              <a:rPr lang="en-US" sz="2800" dirty="0">
                <a:latin typeface="Arial Narrow" pitchFamily="34" charset="0"/>
              </a:rPr>
              <a:t>- asked critical questions, had depth of thought, explained in a clear, concise manor with depth of answer, provided fact to support the analysis.  </a:t>
            </a:r>
          </a:p>
          <a:p>
            <a:pPr marL="342900" indent="-342900">
              <a:buClr>
                <a:schemeClr val="accent1"/>
              </a:buClr>
              <a:buSzPct val="70000"/>
              <a:buFont typeface="+mj-lt"/>
              <a:buAutoNum type="arabicPeriod"/>
              <a:defRPr/>
            </a:pPr>
            <a:r>
              <a:rPr lang="en-US" sz="2800" b="1" dirty="0">
                <a:latin typeface="Arial Narrow" pitchFamily="34" charset="0"/>
              </a:rPr>
              <a:t>Weak Analysis</a:t>
            </a:r>
            <a:r>
              <a:rPr lang="en-US" sz="2800" dirty="0">
                <a:latin typeface="Arial Narrow" pitchFamily="34" charset="0"/>
              </a:rPr>
              <a:t>- asked basic/few questions, little to no depth of thought, explanation is muddled and hard to follow, provided little to no fact to support analysis. </a:t>
            </a:r>
          </a:p>
          <a:p>
            <a:pPr marL="342900" indent="-342900">
              <a:buClr>
                <a:schemeClr val="accent1"/>
              </a:buClr>
              <a:buSzPct val="70000"/>
              <a:buFont typeface="+mj-lt"/>
              <a:buAutoNum type="arabicPeriod"/>
              <a:defRPr/>
            </a:pPr>
            <a:r>
              <a:rPr lang="en-US" sz="2800" b="1" dirty="0">
                <a:latin typeface="Arial Narrow" pitchFamily="34" charset="0"/>
              </a:rPr>
              <a:t>No Analysis </a:t>
            </a:r>
            <a:r>
              <a:rPr lang="en-US" sz="2800" dirty="0">
                <a:latin typeface="Arial Narrow" pitchFamily="34" charset="0"/>
              </a:rPr>
              <a:t>– provided nothing but fact. </a:t>
            </a:r>
          </a:p>
          <a:p>
            <a:pPr marL="342900" indent="-342900">
              <a:buClr>
                <a:schemeClr val="accent1"/>
              </a:buClr>
              <a:buSzPct val="70000"/>
              <a:buFont typeface="+mj-lt"/>
              <a:buAutoNum type="arabicPeriod"/>
              <a:defRPr/>
            </a:pPr>
            <a:endParaRPr lang="en-US" sz="2800" dirty="0">
              <a:latin typeface="Arial Narrow" pitchFamily="34" charset="0"/>
            </a:endParaRPr>
          </a:p>
          <a:p>
            <a:pPr>
              <a:buClr>
                <a:schemeClr val="accent1"/>
              </a:buClr>
              <a:buSzPct val="70000"/>
              <a:defRPr/>
            </a:pPr>
            <a:r>
              <a:rPr lang="en-US" sz="2800" b="1" dirty="0">
                <a:latin typeface="Arial Narrow" pitchFamily="34" charset="0"/>
              </a:rPr>
              <a:t>*NOTE </a:t>
            </a:r>
            <a:r>
              <a:rPr lang="en-US" sz="2800" dirty="0">
                <a:latin typeface="Arial Narrow" pitchFamily="34" charset="0"/>
              </a:rPr>
              <a:t>– while analysis is usually assessed on strengths and weaknesses, there is right and wrong.  You can have both wrong facts and/or analysis (yes, opinions can be wrong). </a:t>
            </a:r>
          </a:p>
        </p:txBody>
      </p:sp>
      <p:pic>
        <p:nvPicPr>
          <p:cNvPr id="5" name="Picture 4">
            <a:extLst>
              <a:ext uri="{FF2B5EF4-FFF2-40B4-BE49-F238E27FC236}">
                <a16:creationId xmlns:a16="http://schemas.microsoft.com/office/drawing/2014/main" id="{41023D4A-F16A-4D61-BBF1-E5B3C746399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8140" r="24651"/>
          <a:stretch/>
        </p:blipFill>
        <p:spPr>
          <a:xfrm rot="5400000">
            <a:off x="382626" y="-1626"/>
            <a:ext cx="990600" cy="1298652"/>
          </a:xfrm>
          <a:prstGeom prst="rect">
            <a:avLst/>
          </a:prstGeom>
        </p:spPr>
      </p:pic>
    </p:spTree>
    <p:extLst>
      <p:ext uri="{BB962C8B-B14F-4D97-AF65-F5344CB8AC3E}">
        <p14:creationId xmlns:p14="http://schemas.microsoft.com/office/powerpoint/2010/main" val="33299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5376" y="441269"/>
            <a:ext cx="6670431" cy="701731"/>
          </a:xfrm>
        </p:spPr>
        <p:txBody>
          <a:bodyPr wrap="square" anchor="t">
            <a:spAutoFit/>
          </a:bodyPr>
          <a:lstStyle/>
          <a:p>
            <a:r>
              <a:rPr lang="en-US" b="1" dirty="0">
                <a:effectLst>
                  <a:outerShdw blurRad="38100" dist="38100" dir="2700000" algn="tl">
                    <a:srgbClr val="000000">
                      <a:alpha val="43137"/>
                    </a:srgbClr>
                  </a:outerShdw>
                </a:effectLst>
              </a:rPr>
              <a:t>Value and Definite Words</a:t>
            </a:r>
          </a:p>
        </p:txBody>
      </p:sp>
      <p:sp>
        <p:nvSpPr>
          <p:cNvPr id="4" name="Content Placeholder 2"/>
          <p:cNvSpPr txBox="1">
            <a:spLocks/>
          </p:cNvSpPr>
          <p:nvPr/>
        </p:nvSpPr>
        <p:spPr>
          <a:xfrm>
            <a:off x="228600" y="1447800"/>
            <a:ext cx="11734800" cy="5170646"/>
          </a:xfrm>
          <a:prstGeom prst="rect">
            <a:avLst/>
          </a:prstGeom>
        </p:spPr>
        <p:txBody>
          <a:bodyPr wrap="square">
            <a:spAutoFit/>
          </a:bodyPr>
          <a:lstStyle/>
          <a:p>
            <a:pPr>
              <a:buClr>
                <a:schemeClr val="accent1"/>
              </a:buClr>
              <a:buSzPct val="70000"/>
              <a:defRPr/>
            </a:pPr>
            <a:r>
              <a:rPr lang="en-US" sz="3000" dirty="0">
                <a:latin typeface="Arial Narrow" pitchFamily="34" charset="0"/>
              </a:rPr>
              <a:t>When doing analysis you need to be careful of using certain types of words because one of these words can change the meaning of what you’re saying and make your analysis weak.</a:t>
            </a:r>
          </a:p>
          <a:p>
            <a:pPr>
              <a:buClr>
                <a:schemeClr val="accent1"/>
              </a:buClr>
              <a:buSzPct val="70000"/>
              <a:defRPr/>
            </a:pPr>
            <a:endParaRPr lang="en-US" sz="3000" dirty="0">
              <a:latin typeface="Arial Narrow" pitchFamily="34" charset="0"/>
            </a:endParaRPr>
          </a:p>
          <a:p>
            <a:pPr marL="292100" indent="-292100">
              <a:buClr>
                <a:schemeClr val="accent1"/>
              </a:buClr>
              <a:buSzPct val="70000"/>
              <a:buFont typeface="+mj-lt"/>
              <a:buAutoNum type="arabicPeriod"/>
              <a:defRPr/>
            </a:pPr>
            <a:r>
              <a:rPr lang="en-US" sz="3000" b="1" u="sng" dirty="0">
                <a:latin typeface="Arial Narrow" pitchFamily="34" charset="0"/>
              </a:rPr>
              <a:t>Value Words</a:t>
            </a:r>
            <a:r>
              <a:rPr lang="en-US" sz="3000" dirty="0">
                <a:latin typeface="Arial Narrow" pitchFamily="34" charset="0"/>
              </a:rPr>
              <a:t> – words that each person defines differently. When using value words, you should define it. </a:t>
            </a:r>
          </a:p>
          <a:p>
            <a:pPr marL="685800" lvl="1" indent="-228600">
              <a:buClr>
                <a:schemeClr val="accent1"/>
              </a:buClr>
              <a:buSzPct val="70000"/>
              <a:buFont typeface="Arial" pitchFamily="34" charset="0"/>
              <a:buChar char="•"/>
              <a:defRPr/>
            </a:pPr>
            <a:r>
              <a:rPr lang="en-US" sz="3000" dirty="0">
                <a:latin typeface="Arial Narrow" pitchFamily="34" charset="0"/>
              </a:rPr>
              <a:t>Best/worst, smart/dumb </a:t>
            </a:r>
          </a:p>
          <a:p>
            <a:pPr marL="685800" lvl="1" indent="-228600">
              <a:buClr>
                <a:schemeClr val="accent1"/>
              </a:buClr>
              <a:buSzPct val="70000"/>
              <a:buFont typeface="Arial" pitchFamily="34" charset="0"/>
              <a:buChar char="•"/>
              <a:defRPr/>
            </a:pPr>
            <a:r>
              <a:rPr lang="en-US" sz="3000" dirty="0">
                <a:latin typeface="Arial Narrow" pitchFamily="34" charset="0"/>
              </a:rPr>
              <a:t>Example: “Mr. Hughes is the worst teacher at SHS.” </a:t>
            </a:r>
          </a:p>
          <a:p>
            <a:pPr marL="292100" indent="-292100">
              <a:buClr>
                <a:schemeClr val="accent1"/>
              </a:buClr>
              <a:buSzPct val="70000"/>
              <a:buFont typeface="+mj-lt"/>
              <a:buAutoNum type="arabicPeriod"/>
              <a:defRPr/>
            </a:pPr>
            <a:r>
              <a:rPr lang="en-US" sz="3000" b="1" u="sng" dirty="0">
                <a:latin typeface="Arial Narrow" pitchFamily="34" charset="0"/>
              </a:rPr>
              <a:t>Definite Words</a:t>
            </a:r>
            <a:r>
              <a:rPr lang="en-US" sz="3000" dirty="0">
                <a:latin typeface="Arial Narrow" pitchFamily="34" charset="0"/>
              </a:rPr>
              <a:t>- words that don’t allow quantified attributes.</a:t>
            </a:r>
          </a:p>
          <a:p>
            <a:pPr marL="685800" lvl="1" indent="-228600">
              <a:buClr>
                <a:schemeClr val="accent1"/>
              </a:buClr>
              <a:buSzPct val="70000"/>
              <a:buFont typeface="Arial" pitchFamily="34" charset="0"/>
              <a:buChar char="•"/>
              <a:defRPr/>
            </a:pPr>
            <a:r>
              <a:rPr lang="en-US" sz="3000" dirty="0">
                <a:latin typeface="Arial Narrow" pitchFamily="34" charset="0"/>
              </a:rPr>
              <a:t>all, everyone, always, never, only</a:t>
            </a:r>
          </a:p>
          <a:p>
            <a:pPr marL="685800" lvl="1" indent="-228600">
              <a:buClr>
                <a:schemeClr val="accent1"/>
              </a:buClr>
              <a:buSzPct val="70000"/>
              <a:buFont typeface="Arial" pitchFamily="34" charset="0"/>
              <a:buChar char="•"/>
              <a:defRPr/>
            </a:pPr>
            <a:r>
              <a:rPr lang="en-US" sz="3000" dirty="0">
                <a:latin typeface="Arial Narrow" pitchFamily="34" charset="0"/>
              </a:rPr>
              <a:t>Example: “Everyone in AICE is smart.”</a:t>
            </a:r>
          </a:p>
        </p:txBody>
      </p:sp>
      <p:pic>
        <p:nvPicPr>
          <p:cNvPr id="5" name="Picture 4">
            <a:extLst>
              <a:ext uri="{FF2B5EF4-FFF2-40B4-BE49-F238E27FC236}">
                <a16:creationId xmlns:a16="http://schemas.microsoft.com/office/drawing/2014/main" id="{422FB365-9F37-4DC7-A8EC-F7CFE6932F2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18140" r="24651"/>
          <a:stretch/>
        </p:blipFill>
        <p:spPr>
          <a:xfrm rot="5400000">
            <a:off x="382626" y="-1626"/>
            <a:ext cx="990600" cy="1298652"/>
          </a:xfrm>
          <a:prstGeom prst="rect">
            <a:avLst/>
          </a:prstGeom>
        </p:spPr>
      </p:pic>
    </p:spTree>
    <p:extLst>
      <p:ext uri="{BB962C8B-B14F-4D97-AF65-F5344CB8AC3E}">
        <p14:creationId xmlns:p14="http://schemas.microsoft.com/office/powerpoint/2010/main" val="229652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762000" y="381000"/>
            <a:ext cx="5334000" cy="800219"/>
          </a:xfrm>
          <a:prstGeom prst="rect">
            <a:avLst/>
          </a:prstGeom>
        </p:spPr>
        <p:txBody>
          <a:bodyPr wrap="square" rIns="91440" anchor="t">
            <a:sp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r>
              <a:rPr lang="en-US" b="1" dirty="0">
                <a:solidFill>
                  <a:schemeClr val="tx1"/>
                </a:solidFill>
                <a:effectLst>
                  <a:outerShdw blurRad="38100" dist="38100" dir="2700000" algn="tl">
                    <a:srgbClr val="000000">
                      <a:alpha val="43137"/>
                    </a:srgbClr>
                  </a:outerShdw>
                </a:effectLst>
              </a:rPr>
              <a:t>Technical Writing</a:t>
            </a:r>
          </a:p>
        </p:txBody>
      </p:sp>
      <p:pic>
        <p:nvPicPr>
          <p:cNvPr id="2" name="Picture 1">
            <a:extLst>
              <a:ext uri="{FF2B5EF4-FFF2-40B4-BE49-F238E27FC236}">
                <a16:creationId xmlns:a16="http://schemas.microsoft.com/office/drawing/2014/main" id="{D8AFFDF1-6A1D-4973-B0FB-BA08EA21C09F}"/>
              </a:ext>
            </a:extLst>
          </p:cNvPr>
          <p:cNvPicPr>
            <a:picLocks noChangeAspect="1"/>
          </p:cNvPicPr>
          <p:nvPr/>
        </p:nvPicPr>
        <p:blipFill>
          <a:blip r:embed="rId2"/>
          <a:stretch>
            <a:fillRect/>
          </a:stretch>
        </p:blipFill>
        <p:spPr>
          <a:xfrm>
            <a:off x="3152775" y="1905000"/>
            <a:ext cx="5886450" cy="3920376"/>
          </a:xfrm>
          <a:prstGeom prst="rect">
            <a:avLst/>
          </a:prstGeom>
        </p:spPr>
      </p:pic>
    </p:spTree>
    <p:extLst>
      <p:ext uri="{BB962C8B-B14F-4D97-AF65-F5344CB8AC3E}">
        <p14:creationId xmlns:p14="http://schemas.microsoft.com/office/powerpoint/2010/main" val="164493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029200" y="374332"/>
            <a:ext cx="5334000" cy="800219"/>
          </a:xfrm>
          <a:prstGeom prst="rect">
            <a:avLst/>
          </a:prstGeom>
        </p:spPr>
        <p:txBody>
          <a:bodyPr wrap="square" rIns="91440" anchor="t">
            <a:spAutoFit/>
            <a:scene3d>
              <a:camera prst="orthographicFront"/>
              <a:lightRig rig="soft" dir="t">
                <a:rot lat="0" lon="0" rev="2400000"/>
              </a:lightRig>
            </a:scene3d>
            <a:sp3d>
              <a:bevelT w="19050" h="12700"/>
            </a:sp3d>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r>
              <a:rPr lang="en-US" b="1" dirty="0">
                <a:solidFill>
                  <a:schemeClr val="tx1"/>
                </a:solidFill>
                <a:effectLst>
                  <a:outerShdw blurRad="38100" dist="38100" dir="2700000" algn="tl">
                    <a:srgbClr val="000000">
                      <a:alpha val="43137"/>
                    </a:srgbClr>
                  </a:outerShdw>
                </a:effectLst>
              </a:rPr>
              <a:t>Technical Writing</a:t>
            </a:r>
          </a:p>
        </p:txBody>
      </p:sp>
      <p:pic>
        <p:nvPicPr>
          <p:cNvPr id="2" name="Picture 1">
            <a:extLst>
              <a:ext uri="{FF2B5EF4-FFF2-40B4-BE49-F238E27FC236}">
                <a16:creationId xmlns:a16="http://schemas.microsoft.com/office/drawing/2014/main" id="{D8AFFDF1-6A1D-4973-B0FB-BA08EA21C09F}"/>
              </a:ext>
            </a:extLst>
          </p:cNvPr>
          <p:cNvPicPr>
            <a:picLocks noChangeAspect="1"/>
          </p:cNvPicPr>
          <p:nvPr/>
        </p:nvPicPr>
        <p:blipFill>
          <a:blip r:embed="rId2"/>
          <a:stretch>
            <a:fillRect/>
          </a:stretch>
        </p:blipFill>
        <p:spPr>
          <a:xfrm>
            <a:off x="304800" y="171390"/>
            <a:ext cx="1344459" cy="895410"/>
          </a:xfrm>
          <a:prstGeom prst="rect">
            <a:avLst/>
          </a:prstGeom>
        </p:spPr>
      </p:pic>
      <p:sp>
        <p:nvSpPr>
          <p:cNvPr id="4" name="Content Placeholder 2">
            <a:extLst>
              <a:ext uri="{FF2B5EF4-FFF2-40B4-BE49-F238E27FC236}">
                <a16:creationId xmlns:a16="http://schemas.microsoft.com/office/drawing/2014/main" id="{032D719D-23EC-4083-9EC0-72ECE529D242}"/>
              </a:ext>
            </a:extLst>
          </p:cNvPr>
          <p:cNvSpPr txBox="1">
            <a:spLocks/>
          </p:cNvSpPr>
          <p:nvPr/>
        </p:nvSpPr>
        <p:spPr>
          <a:xfrm>
            <a:off x="76200" y="1066800"/>
            <a:ext cx="12039600" cy="5139869"/>
          </a:xfrm>
          <a:prstGeom prst="rect">
            <a:avLst/>
          </a:prstGeom>
        </p:spPr>
        <p:txBody>
          <a:bodyPr wrap="square">
            <a:spAutoFit/>
          </a:bodyPr>
          <a:lstStyle/>
          <a:p>
            <a:pPr>
              <a:buClr>
                <a:schemeClr val="bg1"/>
              </a:buClr>
              <a:buSzPct val="70000"/>
              <a:defRPr/>
            </a:pPr>
            <a:r>
              <a:rPr lang="en-US" sz="2800" b="1" u="sng" dirty="0">
                <a:latin typeface="Arial Narrow" pitchFamily="34" charset="0"/>
              </a:rPr>
              <a:t>What - Goals</a:t>
            </a:r>
          </a:p>
          <a:p>
            <a:pPr marL="284163" indent="-284163">
              <a:buClr>
                <a:schemeClr val="bg1"/>
              </a:buClr>
              <a:buSzPct val="70000"/>
              <a:buFont typeface="+mj-lt"/>
              <a:buAutoNum type="arabicPeriod" startAt="4"/>
              <a:defRPr/>
            </a:pPr>
            <a:r>
              <a:rPr lang="en-US" sz="3000" b="1" u="sng" dirty="0">
                <a:latin typeface="Arial Narrow" pitchFamily="34" charset="0"/>
              </a:rPr>
              <a:t>Concise Writing</a:t>
            </a:r>
          </a:p>
          <a:p>
            <a:pPr marL="741363" lvl="1" indent="-284163">
              <a:buClr>
                <a:schemeClr val="bg1"/>
              </a:buClr>
              <a:buSzPct val="70000"/>
              <a:buFont typeface="Arial" panose="020B0604020202020204" pitchFamily="34" charset="0"/>
              <a:buChar char="•"/>
              <a:defRPr/>
            </a:pPr>
            <a:r>
              <a:rPr lang="en-US" sz="3000" b="1" dirty="0">
                <a:latin typeface="Arial Narrow" pitchFamily="34" charset="0"/>
              </a:rPr>
              <a:t>Technical Terminology </a:t>
            </a:r>
            <a:r>
              <a:rPr lang="en-US" sz="3000" dirty="0">
                <a:latin typeface="Arial Narrow" pitchFamily="34" charset="0"/>
              </a:rPr>
              <a:t>– using area specific vocabulary (Pre-AICE World History), using words that have a definite or shared definition, not using subjective words (things, stuff, etc.).</a:t>
            </a:r>
          </a:p>
          <a:p>
            <a:pPr marL="741363" lvl="1" indent="-284163">
              <a:buClr>
                <a:schemeClr val="bg1"/>
              </a:buClr>
              <a:buSzPct val="70000"/>
              <a:buFont typeface="Arial" panose="020B0604020202020204" pitchFamily="34" charset="0"/>
              <a:buChar char="•"/>
              <a:defRPr/>
            </a:pPr>
            <a:r>
              <a:rPr lang="en-US" sz="3000" b="1" dirty="0">
                <a:latin typeface="Arial Narrow" pitchFamily="34" charset="0"/>
              </a:rPr>
              <a:t>Technical Phrasing </a:t>
            </a:r>
            <a:r>
              <a:rPr lang="en-US" sz="3000" dirty="0">
                <a:latin typeface="Arial Narrow" pitchFamily="34" charset="0"/>
              </a:rPr>
              <a:t>– using your technical terminology to explain rather than having to write more to make your knowledge clear. </a:t>
            </a:r>
          </a:p>
          <a:p>
            <a:pPr marL="284163" indent="-284163">
              <a:buClr>
                <a:schemeClr val="bg1"/>
              </a:buClr>
              <a:buSzPct val="70000"/>
              <a:buFont typeface="+mj-lt"/>
              <a:buAutoNum type="arabicPeriod" startAt="4"/>
              <a:defRPr/>
            </a:pPr>
            <a:r>
              <a:rPr lang="en-US" sz="3000" b="1" u="sng" dirty="0">
                <a:latin typeface="Arial Narrow" pitchFamily="34" charset="0"/>
              </a:rPr>
              <a:t>*Important</a:t>
            </a:r>
            <a:r>
              <a:rPr lang="en-US" sz="3000" dirty="0">
                <a:latin typeface="Arial Narrow" pitchFamily="34" charset="0"/>
              </a:rPr>
              <a:t> – One or two words can change the meaning of what you are writing, meaning showing the reader your knowledge. </a:t>
            </a:r>
            <a:r>
              <a:rPr lang="en-US" sz="3000" b="1" dirty="0">
                <a:latin typeface="Arial Narrow" pitchFamily="34" charset="0"/>
              </a:rPr>
              <a:t>This could mean points</a:t>
            </a:r>
            <a:r>
              <a:rPr lang="en-US" sz="3000" dirty="0">
                <a:latin typeface="Arial Narrow" pitchFamily="34" charset="0"/>
              </a:rPr>
              <a:t>, specifically the difference between passing and failing on the AICE exam. Our goal is to maximize your ability to gain points in each of your responses.   </a:t>
            </a:r>
            <a:endParaRPr lang="en-US" sz="3000" b="1" u="sng" dirty="0">
              <a:latin typeface="Arial Narrow" pitchFamily="34" charset="0"/>
            </a:endParaRPr>
          </a:p>
        </p:txBody>
      </p:sp>
    </p:spTree>
    <p:extLst>
      <p:ext uri="{BB962C8B-B14F-4D97-AF65-F5344CB8AC3E}">
        <p14:creationId xmlns:p14="http://schemas.microsoft.com/office/powerpoint/2010/main" val="335180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131B-9B1D-4854-A2E1-8667BA3C2403}"/>
              </a:ext>
            </a:extLst>
          </p:cNvPr>
          <p:cNvSpPr>
            <a:spLocks noGrp="1"/>
          </p:cNvSpPr>
          <p:nvPr>
            <p:ph type="title"/>
          </p:nvPr>
        </p:nvSpPr>
        <p:spPr>
          <a:xfrm>
            <a:off x="838200" y="2766218"/>
            <a:ext cx="10515600" cy="1325563"/>
          </a:xfrm>
        </p:spPr>
        <p:txBody>
          <a:bodyPr/>
          <a:lstStyle/>
          <a:p>
            <a:pPr algn="ctr"/>
            <a:r>
              <a:rPr lang="en-US" b="1" dirty="0"/>
              <a:t>THANK YOU MR. HUGHES!</a:t>
            </a:r>
          </a:p>
        </p:txBody>
      </p:sp>
    </p:spTree>
    <p:extLst>
      <p:ext uri="{BB962C8B-B14F-4D97-AF65-F5344CB8AC3E}">
        <p14:creationId xmlns:p14="http://schemas.microsoft.com/office/powerpoint/2010/main" val="238063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652</Words>
  <Application>Microsoft Office PowerPoint</Application>
  <PresentationFormat>Widescreen</PresentationFormat>
  <Paragraphs>43</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Narrow</vt:lpstr>
      <vt:lpstr>Calibri</vt:lpstr>
      <vt:lpstr>Calibri Light</vt:lpstr>
      <vt:lpstr>Office Theme</vt:lpstr>
      <vt:lpstr>Thinking vs. Critical Thinking</vt:lpstr>
      <vt:lpstr>Thinking vs. Critical Thinking</vt:lpstr>
      <vt:lpstr>Source, Content and Analysis</vt:lpstr>
      <vt:lpstr>How to do Analysis?</vt:lpstr>
      <vt:lpstr>Strong vs. Weak Analysis</vt:lpstr>
      <vt:lpstr>Value and Definite Words</vt:lpstr>
      <vt:lpstr>PowerPoint Presentation</vt:lpstr>
      <vt:lpstr>PowerPoint Presentation</vt:lpstr>
      <vt:lpstr>THANK YOU MR. HUGHES!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Thinking vs. Critical Thinking</dc:title>
  <dc:creator>Crihfield Sandy</dc:creator>
  <cp:lastModifiedBy>Crihfield Sandy</cp:lastModifiedBy>
  <cp:revision>1</cp:revision>
  <dcterms:created xsi:type="dcterms:W3CDTF">2018-10-23T11:47:50Z</dcterms:created>
  <dcterms:modified xsi:type="dcterms:W3CDTF">2018-10-25T21:12:04Z</dcterms:modified>
</cp:coreProperties>
</file>